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ERONIQUE POINS" initials="VP" lastIdx="1" clrIdx="0">
    <p:extLst>
      <p:ext uri="{19B8F6BF-5375-455C-9EA6-DF929625EA0E}">
        <p15:presenceInfo xmlns:p15="http://schemas.microsoft.com/office/powerpoint/2012/main" userId="5b5df868bcf042a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9A6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77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76CD0-51F0-421B-BB0D-0ABDF709A8B1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BDCF2-76A9-445A-9301-126320E2E4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802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421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082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1623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59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05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24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607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13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62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942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5DC52-7D4C-4471-832B-49338057B1F3}" type="datetimeFigureOut">
              <a:rPr lang="fr-FR" smtClean="0"/>
              <a:t>12/06/2025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A5D8C-5D3B-4840-AAC1-B87A3853C2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761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7" Type="http://schemas.openxmlformats.org/officeDocument/2006/relationships/image" Target="../media/image4.png"/><Relationship Id="rId2" Type="http://schemas.openxmlformats.org/officeDocument/2006/relationships/hyperlink" Target="https://www.pelerin-montsaintmichel.org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hyperlink" Target="mailto:fondationmsm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217800" y="880437"/>
            <a:ext cx="3326091" cy="46935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C49A6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spc="-5" dirty="0">
                <a:solidFill>
                  <a:srgbClr val="C49A6C"/>
                </a:solidFill>
                <a:ea typeface="+mj-ea"/>
                <a:cs typeface="Arial"/>
              </a:rPr>
              <a:t>Chiffres - clés 2024</a:t>
            </a:r>
          </a:p>
          <a:p>
            <a:endParaRPr lang="fr-FR" sz="9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fr-FR" sz="900" b="1" dirty="0"/>
              <a:t>Ressources de la Fondation  : 280,7 K€  </a:t>
            </a:r>
          </a:p>
          <a:p>
            <a:pPr marL="128582" indent="-128582">
              <a:buFont typeface="Arial" panose="020B0604020202020204" pitchFamily="34" charset="0"/>
              <a:buChar char="•"/>
            </a:pPr>
            <a:r>
              <a:rPr lang="fr-FR" sz="900" dirty="0"/>
              <a:t>179,7 K€ en provenance des particuliers, 93,1 K€ du mécénat et 7,8 K€  des produits financiers  </a:t>
            </a:r>
          </a:p>
          <a:p>
            <a:pPr marL="128582" indent="-128582" algn="just">
              <a:buFont typeface="Arial" panose="020B0604020202020204" pitchFamily="34" charset="0"/>
              <a:buChar char="•"/>
            </a:pPr>
            <a:r>
              <a:rPr lang="fr-FR" sz="900" dirty="0"/>
              <a:t>La Fondation a bénéficié du soutien de 343 donateurs en 2024</a:t>
            </a:r>
          </a:p>
          <a:p>
            <a:pPr algn="just"/>
            <a:endParaRPr lang="fr-FR" sz="900" dirty="0"/>
          </a:p>
          <a:p>
            <a:r>
              <a:rPr lang="fr-FR" sz="900" b="1" dirty="0"/>
              <a:t>Les charges de la Fondation : 395,7 K€     </a:t>
            </a:r>
          </a:p>
          <a:p>
            <a:pPr marL="128582" indent="-128582" algn="just">
              <a:buFont typeface="Arial" panose="020B0604020202020204" pitchFamily="34" charset="0"/>
              <a:buChar char="•"/>
            </a:pPr>
            <a:r>
              <a:rPr lang="fr-FR" sz="900" dirty="0"/>
              <a:t>Missions sociales : 315,6 K€ dont  287,3 K€ pour les projets et  28,3 K€ pour leur accompagnement et leur suivi  par la salariée  à 40 % de son temps</a:t>
            </a:r>
          </a:p>
          <a:p>
            <a:pPr marL="128582" indent="-128582" algn="just">
              <a:buFont typeface="Arial" panose="020B0604020202020204" pitchFamily="34" charset="0"/>
              <a:buChar char="•"/>
            </a:pPr>
            <a:r>
              <a:rPr lang="fr-FR" sz="900" dirty="0"/>
              <a:t>Frais d’appel à la générosité du public : 67,1 k€  dont  42,5 K€ pour la salariée en charge de la collecte.</a:t>
            </a:r>
          </a:p>
          <a:p>
            <a:pPr marL="128582" indent="-128582" algn="just">
              <a:buFont typeface="Arial" panose="020B0604020202020204" pitchFamily="34" charset="0"/>
              <a:buChar char="•"/>
            </a:pPr>
            <a:r>
              <a:rPr lang="fr-FR" sz="900" dirty="0"/>
              <a:t>Frais de fonctionnement  : 13 K€</a:t>
            </a:r>
          </a:p>
          <a:p>
            <a:pPr marL="128582" indent="-128582">
              <a:buFont typeface="Arial" panose="020B0604020202020204" pitchFamily="34" charset="0"/>
              <a:buChar char="•"/>
            </a:pPr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b="1" dirty="0"/>
          </a:p>
          <a:p>
            <a:endParaRPr lang="fr-FR" sz="900" b="1" dirty="0"/>
          </a:p>
          <a:p>
            <a:r>
              <a:rPr lang="fr-FR" sz="900" b="1" dirty="0"/>
              <a:t>Résultat de l’année 2024 : - 56,2 K€</a:t>
            </a:r>
          </a:p>
          <a:p>
            <a:endParaRPr lang="fr-FR" sz="900" b="1" dirty="0"/>
          </a:p>
          <a:p>
            <a:r>
              <a:rPr lang="fr-FR" sz="900" b="1" dirty="0"/>
              <a:t>Equipe : </a:t>
            </a:r>
            <a:r>
              <a:rPr lang="fr-FR" sz="900" dirty="0"/>
              <a:t>1 salariée  et  42</a:t>
            </a:r>
            <a:r>
              <a:rPr lang="fr-FR" sz="900" dirty="0">
                <a:solidFill>
                  <a:srgbClr val="FF0000"/>
                </a:solidFill>
              </a:rPr>
              <a:t> </a:t>
            </a:r>
            <a:r>
              <a:rPr lang="fr-FR" sz="900" dirty="0"/>
              <a:t>bénévoles (équivalent  1,14  ETP)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3702942" y="931471"/>
            <a:ext cx="5364686" cy="5309146"/>
          </a:xfrm>
          <a:prstGeom prst="rect">
            <a:avLst/>
          </a:prstGeom>
          <a:noFill/>
          <a:ln>
            <a:solidFill>
              <a:srgbClr val="C49A6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100" b="1" spc="-5" dirty="0">
                <a:solidFill>
                  <a:srgbClr val="C49A6C"/>
                </a:solidFill>
                <a:ea typeface="+mj-ea"/>
                <a:cs typeface="Arial"/>
              </a:rPr>
              <a:t>Projets soutenus par la Fondation en 2024 </a:t>
            </a:r>
            <a:endParaRPr lang="fr-FR" sz="10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sz="9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fr-FR" sz="1050" b="1" spc="-5" dirty="0">
                <a:solidFill>
                  <a:srgbClr val="C49A6C"/>
                </a:solidFill>
                <a:ea typeface="+mj-ea"/>
                <a:cs typeface="Arial"/>
              </a:rPr>
              <a:t>Les travaux du logis de l’Abbé ont bien avancé en 2024 et se termineront en 2025.. Vont ainsi être crées des espaces d’hébergement, pour les familles et individuels , afin de  répondre à cette demande jusqu’à aujourd’hui non satisfaite.  Tranche a 22 lits, tranche B 20 lits.</a:t>
            </a:r>
          </a:p>
          <a:p>
            <a:endParaRPr lang="fr-FR" sz="9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sz="1050" b="1" spc="-5" dirty="0">
                <a:solidFill>
                  <a:srgbClr val="C49A6C"/>
                </a:solidFill>
                <a:ea typeface="+mj-ea"/>
                <a:cs typeface="Arial"/>
              </a:rPr>
              <a:t>1- Le logis de l’Abbé  : 228,8  K€ -</a:t>
            </a:r>
            <a:endParaRPr lang="fr-FR" sz="1050" b="1" spc="-5" dirty="0">
              <a:solidFill>
                <a:srgbClr val="FF0000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1050" b="1" spc="-5" dirty="0">
              <a:solidFill>
                <a:srgbClr val="C49A6C"/>
              </a:solidFill>
              <a:ea typeface="+mj-ea"/>
              <a:cs typeface="Arial"/>
            </a:endParaRPr>
          </a:p>
          <a:p>
            <a:endParaRPr lang="fr-FR" sz="1000" spc="-5" dirty="0">
              <a:ea typeface="+mj-ea"/>
              <a:cs typeface="Arial"/>
            </a:endParaRPr>
          </a:p>
          <a:p>
            <a:r>
              <a:rPr lang="fr-FR" sz="1050" b="1" spc="-5" dirty="0">
                <a:solidFill>
                  <a:srgbClr val="C49A6C"/>
                </a:solidFill>
                <a:ea typeface="+mj-ea"/>
                <a:cs typeface="Arial"/>
              </a:rPr>
              <a:t>2- Le remboursement de l’emprunt pour l’achat du prieuré : 50 K € </a:t>
            </a:r>
          </a:p>
          <a:p>
            <a:endParaRPr lang="fr-FR" sz="9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fr-FR" sz="9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r-FR" sz="1050" b="1" spc="-5" dirty="0">
                <a:solidFill>
                  <a:srgbClr val="C49A6C"/>
                </a:solidFill>
                <a:ea typeface="+mj-ea"/>
                <a:cs typeface="Arial"/>
              </a:rPr>
              <a:t>3 - L’animation culturel au prieuré d’Ardevon et au Mont : 7 K€    </a:t>
            </a:r>
            <a:endParaRPr lang="fr-FR" sz="900" dirty="0"/>
          </a:p>
          <a:p>
            <a:r>
              <a:rPr lang="fr-FR" sz="1050" dirty="0"/>
              <a:t>30 évènements  : Concerts (Via </a:t>
            </a:r>
            <a:r>
              <a:rPr lang="fr-FR" sz="1050" dirty="0" err="1"/>
              <a:t>Aetrerna</a:t>
            </a:r>
            <a:r>
              <a:rPr lang="fr-FR" sz="1050" dirty="0"/>
              <a:t>, Poème Harmonique..) , expositions, Conférences (80</a:t>
            </a:r>
            <a:r>
              <a:rPr lang="fr-FR" sz="1050" baseline="30000" dirty="0"/>
              <a:t>ème</a:t>
            </a:r>
            <a:r>
              <a:rPr lang="fr-FR" sz="1050" dirty="0"/>
              <a:t> anniversaire du débarquement, Adrien </a:t>
            </a:r>
            <a:r>
              <a:rPr lang="fr-FR" sz="1050" dirty="0" err="1"/>
              <a:t>Candiard</a:t>
            </a:r>
            <a:r>
              <a:rPr lang="fr-FR" sz="1050" dirty="0"/>
              <a:t>, découverte de la Bible…), ateliers (Botanique, enluminure..)</a:t>
            </a:r>
          </a:p>
          <a:p>
            <a:pPr algn="just"/>
            <a:r>
              <a:rPr lang="fr-FR" sz="1050" b="1" spc="-5" dirty="0">
                <a:solidFill>
                  <a:srgbClr val="C49A6C"/>
                </a:solidFill>
                <a:ea typeface="+mj-ea"/>
                <a:cs typeface="Arial"/>
              </a:rPr>
              <a:t>4- Plantation de bois au prieuré : 1,5 K€  </a:t>
            </a:r>
          </a:p>
          <a:p>
            <a:pPr algn="just"/>
            <a:r>
              <a:rPr lang="fr-FR" sz="1050" dirty="0"/>
              <a:t>Dans le cadre d’un projet de « reforestation » plus large, le Prieuré a commencé à planter des arbres et des haies pour améliorer l’espace du bivouac (ombres, espaces délimités pour les groupes…).  </a:t>
            </a:r>
          </a:p>
        </p:txBody>
      </p:sp>
      <p:pic>
        <p:nvPicPr>
          <p:cNvPr id="5" name="Image 4">
            <a:hlinkClick r:id="rId2"/>
            <a:extLst>
              <a:ext uri="{FF2B5EF4-FFF2-40B4-BE49-F238E27FC236}">
                <a16:creationId xmlns:a16="http://schemas.microsoft.com/office/drawing/2014/main" id="{6A5E45F6-520E-45E6-AE23-8BBF6D0CE6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000" y="53525"/>
            <a:ext cx="1524817" cy="713587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303F5EF1-ED47-4F0C-B3B4-45C504FC203C}"/>
              </a:ext>
            </a:extLst>
          </p:cNvPr>
          <p:cNvSpPr/>
          <p:nvPr/>
        </p:nvSpPr>
        <p:spPr>
          <a:xfrm>
            <a:off x="1841500" y="120781"/>
            <a:ext cx="7199599" cy="646331"/>
          </a:xfrm>
          <a:prstGeom prst="rect">
            <a:avLst/>
          </a:prstGeom>
          <a:ln>
            <a:solidFill>
              <a:srgbClr val="C49A6C"/>
            </a:solidFill>
          </a:ln>
        </p:spPr>
        <p:txBody>
          <a:bodyPr wrap="square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315"/>
              </a:spcBef>
            </a:pPr>
            <a:r>
              <a:rPr lang="fr-FR" sz="900" b="1" spc="-5" dirty="0">
                <a:solidFill>
                  <a:srgbClr val="C49A6C"/>
                </a:solidFill>
                <a:ea typeface="+mj-ea"/>
                <a:cs typeface="Arial"/>
              </a:rPr>
              <a:t>Objet</a:t>
            </a:r>
            <a:r>
              <a:rPr lang="fr-FR" sz="900" spc="-5" dirty="0">
                <a:solidFill>
                  <a:srgbClr val="365F92"/>
                </a:solidFill>
                <a:ea typeface="+mj-ea"/>
                <a:cs typeface="Arial"/>
              </a:rPr>
              <a:t> </a:t>
            </a:r>
            <a:r>
              <a:rPr lang="fr-FR" sz="900" dirty="0"/>
              <a:t>: La </a:t>
            </a:r>
            <a:r>
              <a:rPr lang="fr-FR" sz="9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Fondation du Mont-Saint-Michel</a:t>
            </a:r>
            <a:r>
              <a:rPr lang="fr-FR" sz="900" dirty="0"/>
              <a:t>, créée en 2011, agit au quotidien pour le rayonnement spirituel, culturel et patrimonial du Mont-Saint-Michel. Elle soutient les initiatives au Mont et sur le continent, où elle finance en particulier les travaux de restauration du Prieuré du Mont-Saint-Michel, à Ardevon, pour y développer l’hébergement des pèlerins et visiteurs ainsi que l’organisation d’évènements culturels, en lien avec tous les partenaires de la Baie, qu’ils soient associatifs, privés ou publics. 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AB0B00A-8C93-4439-AFA2-45373A13F760}"/>
              </a:ext>
            </a:extLst>
          </p:cNvPr>
          <p:cNvSpPr txBox="1"/>
          <p:nvPr/>
        </p:nvSpPr>
        <p:spPr>
          <a:xfrm>
            <a:off x="108072" y="5651268"/>
            <a:ext cx="34632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/>
              <a:t>La Fondation est habilitée à recevoir des dons, legs, assurances –vie, nets de tous droits. Pour toute question : contactez Charlotte de Tonquedec  au 06 61 14  23 39  ou par mail </a:t>
            </a:r>
            <a:r>
              <a:rPr lang="fr-FR" sz="900" dirty="0">
                <a:hlinkClick r:id="rId4"/>
              </a:rPr>
              <a:t>fondationmsm@gmail.com</a:t>
            </a:r>
            <a:r>
              <a:rPr lang="fr-FR" sz="900" dirty="0"/>
              <a:t>                                                                                                                                                                                               www.</a:t>
            </a:r>
            <a:r>
              <a:rPr lang="fr-FR" sz="900" dirty="0">
                <a:hlinkClick r:id="rId2"/>
              </a:rPr>
              <a:t>pelerin-montsaintmichel.org</a:t>
            </a:r>
            <a:endParaRPr lang="fr-FR" sz="9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863" y="3136392"/>
            <a:ext cx="2839963" cy="1706999"/>
          </a:xfrm>
          <a:prstGeom prst="rect">
            <a:avLst/>
          </a:prstGeom>
        </p:spPr>
      </p:pic>
      <p:pic>
        <p:nvPicPr>
          <p:cNvPr id="4" name="Image 3" descr="Tranche A ouverte le 06/04/2024&#10;">
            <a:extLst>
              <a:ext uri="{FF2B5EF4-FFF2-40B4-BE49-F238E27FC236}">
                <a16:creationId xmlns:a16="http://schemas.microsoft.com/office/drawing/2014/main" id="{39D54DAF-335C-A232-F747-213A84CB157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9896" y="2427855"/>
            <a:ext cx="2481395" cy="1861046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EDC5F04C-6FCF-60AE-B9C6-EC702491F860}"/>
              </a:ext>
            </a:extLst>
          </p:cNvPr>
          <p:cNvSpPr txBox="1"/>
          <p:nvPr/>
        </p:nvSpPr>
        <p:spPr>
          <a:xfrm>
            <a:off x="3879897" y="3949700"/>
            <a:ext cx="2403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bg1"/>
                </a:solidFill>
              </a:rPr>
              <a:t>Tranche A – ouverte 06/04/2024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27A5D3BC-8D3A-51B3-51AC-BC70BCDF87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4807" y="2427855"/>
            <a:ext cx="2481394" cy="1861046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3C96079-2EF7-E569-6394-547BD3BD4597}"/>
              </a:ext>
            </a:extLst>
          </p:cNvPr>
          <p:cNvSpPr txBox="1"/>
          <p:nvPr/>
        </p:nvSpPr>
        <p:spPr>
          <a:xfrm>
            <a:off x="6414830" y="3949699"/>
            <a:ext cx="24813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chemeClr val="bg1"/>
                </a:solidFill>
              </a:rPr>
              <a:t>Tranche B –  En cours de restauration</a:t>
            </a:r>
          </a:p>
        </p:txBody>
      </p:sp>
    </p:spTree>
    <p:extLst>
      <p:ext uri="{BB962C8B-B14F-4D97-AF65-F5344CB8AC3E}">
        <p14:creationId xmlns:p14="http://schemas.microsoft.com/office/powerpoint/2010/main" val="26601757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6674</TotalTime>
  <Words>458</Words>
  <Application>Microsoft Office PowerPoint</Application>
  <PresentationFormat>Affichage à l'écran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Marie-Caroline de MERLIS</dc:creator>
  <cp:lastModifiedBy>Charlotte de Tonquédec</cp:lastModifiedBy>
  <cp:revision>106</cp:revision>
  <dcterms:created xsi:type="dcterms:W3CDTF">2021-06-04T08:30:04Z</dcterms:created>
  <dcterms:modified xsi:type="dcterms:W3CDTF">2025-06-12T12:43:39Z</dcterms:modified>
</cp:coreProperties>
</file>